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7" r:id="rId2"/>
    <p:sldId id="273" r:id="rId3"/>
    <p:sldId id="280" r:id="rId4"/>
    <p:sldId id="281" r:id="rId5"/>
    <p:sldId id="279" r:id="rId6"/>
    <p:sldId id="282" r:id="rId7"/>
    <p:sldId id="275" r:id="rId8"/>
    <p:sldId id="276" r:id="rId9"/>
    <p:sldId id="257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318" r:id="rId20"/>
    <p:sldId id="284" r:id="rId21"/>
    <p:sldId id="28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621D-406B-40C2-86F5-46DFF50D0B5C}" type="datetimeFigureOut">
              <a:rPr lang="fr-FR" smtClean="0"/>
              <a:pPr/>
              <a:t>30/11/2015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7E89-63FD-4C03-A43B-BD266E5BE5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109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D6BE-BCE0-4C7C-B1F1-4B14C1FD163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32BD-B481-4E32-AAD1-7D8DAD9C0DE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florian.greusard@laposte.net" TargetMode="External"/><Relationship Id="rId3" Type="http://schemas.openxmlformats.org/officeDocument/2006/relationships/hyperlink" Target="mailto:blondeau.ba@gmail.com" TargetMode="External"/><Relationship Id="rId7" Type="http://schemas.openxmlformats.org/officeDocument/2006/relationships/hyperlink" Target="mailto:veronique.toinard@wanadoo.fr" TargetMode="External"/><Relationship Id="rId2" Type="http://schemas.openxmlformats.org/officeDocument/2006/relationships/hyperlink" Target="mailto:quentin.baticle55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ichel.louvrier@wanadoo.fr" TargetMode="External"/><Relationship Id="rId5" Type="http://schemas.openxmlformats.org/officeDocument/2006/relationships/hyperlink" Target="mailto:sylvain.thouverey@wanadoo.fr" TargetMode="External"/><Relationship Id="rId10" Type="http://schemas.openxmlformats.org/officeDocument/2006/relationships/hyperlink" Target="mailto:foncine@lafrontaliere.fr" TargetMode="External"/><Relationship Id="rId4" Type="http://schemas.openxmlformats.org/officeDocument/2006/relationships/hyperlink" Target="mailto:jeromecoste1@hotmail.com" TargetMode="External"/><Relationship Id="rId9" Type="http://schemas.openxmlformats.org/officeDocument/2006/relationships/hyperlink" Target="mailto:do.grillet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ylvain.thouverey@wanadoo.fr" TargetMode="External"/><Relationship Id="rId2" Type="http://schemas.openxmlformats.org/officeDocument/2006/relationships/hyperlink" Target="mailto:jeromecoste1@hot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mailto:courvoisieremmanuel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pagnier@ensm.sports.gouv.fr" TargetMode="External"/><Relationship Id="rId2" Type="http://schemas.openxmlformats.org/officeDocument/2006/relationships/hyperlink" Target="mailto:fumey.isabelle@wanadoo.f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st&#233;phanie.bouveret@orange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.metraz@wanadoo.fr" TargetMode="External"/><Relationship Id="rId2" Type="http://schemas.openxmlformats.org/officeDocument/2006/relationships/hyperlink" Target="mailto:s.gabry@orange.f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ul.neveux@gmail.com" TargetMode="External"/><Relationship Id="rId2" Type="http://schemas.openxmlformats.org/officeDocument/2006/relationships/hyperlink" Target="mailto:virginie.metraz@wanadoo.f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greusard@laposte.net" TargetMode="External"/><Relationship Id="rId2" Type="http://schemas.openxmlformats.org/officeDocument/2006/relationships/hyperlink" Target="mailto:jul.neveux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mailto:fumey.isabelle@wanadoo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do.grillet@gmail.co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quentin.baticle55@gmail.com" TargetMode="External"/><Relationship Id="rId2" Type="http://schemas.openxmlformats.org/officeDocument/2006/relationships/hyperlink" Target="mailto:blondeau.b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l.neveux@gmail.com" TargetMode="External"/><Relationship Id="rId2" Type="http://schemas.openxmlformats.org/officeDocument/2006/relationships/hyperlink" Target="mailto:fumey.isabelle@wanadoo.f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uriellegiacomino@orange.fr" TargetMode="External"/><Relationship Id="rId5" Type="http://schemas.openxmlformats.org/officeDocument/2006/relationships/hyperlink" Target="mailto:stephanie.bouveret@orange.fr" TargetMode="External"/><Relationship Id="rId4" Type="http://schemas.openxmlformats.org/officeDocument/2006/relationships/hyperlink" Target="mailto:s.gabry@orang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340768"/>
            <a:ext cx="20162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6176" y="1340768"/>
            <a:ext cx="208823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71600" y="1052736"/>
            <a:ext cx="15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DECOUVERTE</a:t>
            </a:r>
            <a:r>
              <a:rPr lang="fr-FR" b="1" cap="small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8184" y="1052736"/>
            <a:ext cx="175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APPRENTISSAGE</a:t>
            </a:r>
            <a:endParaRPr lang="en-US" dirty="0"/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647825" cy="762000"/>
          </a:xfrm>
          <a:prstGeom prst="rect">
            <a:avLst/>
          </a:prstGeom>
          <a:noFill/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6632"/>
            <a:ext cx="1296144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1647825" cy="762000"/>
          </a:xfrm>
          <a:prstGeom prst="rect">
            <a:avLst/>
          </a:prstGeom>
          <a:noFill/>
        </p:spPr>
      </p:pic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6632"/>
            <a:ext cx="1296144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1647825" cy="762000"/>
          </a:xfrm>
          <a:prstGeom prst="rect">
            <a:avLst/>
          </a:prstGeom>
          <a:noFill/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16632"/>
            <a:ext cx="1296144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flipH="1">
            <a:off x="755576" y="2996952"/>
            <a:ext cx="7488832" cy="15440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274320" tIns="274320" rIns="274320" bIns="2743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Assemblée générale      vendredi 20/11/2015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Chapelle des bois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4941168"/>
            <a:ext cx="233870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941168"/>
            <a:ext cx="2343150" cy="1771650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87624" y="4581128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Compétition</a:t>
            </a:r>
            <a:r>
              <a:rPr lang="fr-FR" b="1" cap="small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876256" y="458112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Plaisir</a:t>
            </a:r>
            <a:r>
              <a:rPr lang="fr-FR" b="1" cap="small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111121"/>
              </p:ext>
            </p:extLst>
          </p:nvPr>
        </p:nvGraphicFramePr>
        <p:xfrm>
          <a:off x="251520" y="332656"/>
          <a:ext cx="4608513" cy="5678839"/>
        </p:xfrm>
        <a:graphic>
          <a:graphicData uri="http://schemas.openxmlformats.org/drawingml/2006/table">
            <a:tbl>
              <a:tblPr/>
              <a:tblGrid>
                <a:gridCol w="1092928"/>
                <a:gridCol w="1092928"/>
                <a:gridCol w="1092928"/>
                <a:gridCol w="1329729"/>
              </a:tblGrid>
              <a:tr h="243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latin typeface="Arial"/>
                        </a:rPr>
                        <a:t>BATICLE Quentin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latin typeface="Arial"/>
                        </a:rPr>
                        <a:t>06.47.27.06.29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594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latin typeface="Arial"/>
                        </a:rPr>
                        <a:t>6 rue Montrieux 25300 Pontarlier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2435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2"/>
                        </a:rPr>
                        <a:t>quentin.baticle55@gmail.com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BLONDEAU </a:t>
                      </a:r>
                      <a:r>
                        <a:rPr lang="en-US" sz="1000" b="1" i="0" u="none" strike="noStrike" dirty="0" err="1">
                          <a:latin typeface="Arial"/>
                        </a:rPr>
                        <a:t>Baptiste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03 84 69 28 74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4 chemin des marées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5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3"/>
                        </a:rPr>
                        <a:t>blondeau.ba@gmail.com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06 86 14 55 33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COSTE Jérome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03 84 51 58 16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3 rue des vignes 39150 Chaux des Crotenay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4"/>
                        </a:rPr>
                        <a:t>jeromecoste1@hotmail.com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06 01 72 31 47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THOUVEREY Sylvain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03 84 51 97 11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49 le Bas de Ville,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5"/>
                        </a:rPr>
                        <a:t>sylvain.thouverey@wanadoo.fr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latin typeface="Arial"/>
                        </a:rPr>
                        <a:t>06 88 50 13 90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COURVOISIER Emmanuel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latin typeface="Arial"/>
                        </a:rPr>
                        <a:t>03.84.52.49.86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4 impasse combernoz,39460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courvoisieremmanuel@gmail.com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latin typeface="Arial"/>
                        </a:rPr>
                        <a:t>06.80.03.18.29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COURVOISIER Myriam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latin typeface="Arial"/>
                        </a:rPr>
                        <a:t>03 81 69 19 96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</a:t>
                      </a:r>
                      <a:endParaRPr lang="en-US" sz="1000" b="0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la Combe des Cives 25240 </a:t>
                      </a:r>
                      <a:r>
                        <a:rPr lang="fr-FR" sz="900" b="0" i="0" u="none" strike="noStrike">
                          <a:latin typeface="Arial"/>
                        </a:rPr>
                        <a:t>CHAPELLE DES BOIS</a:t>
                      </a:r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Arial"/>
                        </a:rPr>
                        <a:t>mymi.lau@wanadoo.fr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538656"/>
              </p:ext>
            </p:extLst>
          </p:nvPr>
        </p:nvGraphicFramePr>
        <p:xfrm>
          <a:off x="4860033" y="332654"/>
          <a:ext cx="4032446" cy="5899784"/>
        </p:xfrm>
        <a:graphic>
          <a:graphicData uri="http://schemas.openxmlformats.org/drawingml/2006/table">
            <a:tbl>
              <a:tblPr/>
              <a:tblGrid>
                <a:gridCol w="974609"/>
                <a:gridCol w="974609"/>
                <a:gridCol w="974609"/>
                <a:gridCol w="1108619"/>
              </a:tblGrid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err="1">
                          <a:latin typeface="Arial"/>
                        </a:rPr>
                        <a:t>Louvrier</a:t>
                      </a:r>
                      <a:r>
                        <a:rPr lang="en-US" sz="900" b="1" i="0" u="none" strike="noStrike" dirty="0">
                          <a:latin typeface="Arial"/>
                        </a:rPr>
                        <a:t> Michel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06 07 81 46 26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Les Ruines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6"/>
                        </a:rPr>
                        <a:t>michel.louvrier@wanadoo.fr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03 84 51 95 05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algn="l" fontAlgn="b"/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GIRARDOT Pascal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06 70 73 79 72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16 sur la cote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7"/>
                        </a:rPr>
                        <a:t>veronique.toinard@wanadoo.fr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03 84 51 94 04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GREUSARD Florian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25 route principale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8"/>
                        </a:rPr>
                        <a:t>florian.greusard@laposte.net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06 43 93 45 11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3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GRILLET Dominique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03 84 51 99 17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7chez Petit Pierre,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9"/>
                        </a:rPr>
                        <a:t>do.grillet@gmail.com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latin typeface="Arial"/>
                        </a:rPr>
                        <a:t>06 07 50 46 81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3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MONOYEUR Jean 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03 84 51 90 93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Arial"/>
                        </a:rPr>
                        <a:t>68 Grande Rue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10"/>
                        </a:rPr>
                        <a:t>foncine@lafrontaliere.fr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06 20 30 07 46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3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Bailly-basin Edouard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Arial"/>
                        </a:rPr>
                        <a:t>3 rue des carias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edouard.bailly-basin@orange.fr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06 08 85 30 61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6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latin typeface="Arial"/>
                        </a:rPr>
                        <a:t>GRILLET Dominique</a:t>
                      </a:r>
                    </a:p>
                    <a:p>
                      <a:pPr algn="l" fontAlgn="b"/>
                      <a:r>
                        <a:rPr lang="fr-FR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 chez Petit Pierre,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39460 </a:t>
                      </a:r>
                      <a:r>
                        <a:rPr lang="fr-FR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Foncine</a:t>
                      </a:r>
                      <a:r>
                        <a:rPr lang="fr-FR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le Haut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hlinkClick r:id="rId9"/>
                        </a:rPr>
                        <a:t>do.grillet@gmail.com</a:t>
                      </a:r>
                      <a:r>
                        <a:rPr lang="fr-FR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fr-FR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50">
                <a:tc gridSpan="3">
                  <a:txBody>
                    <a:bodyPr/>
                    <a:lstStyle/>
                    <a:p>
                      <a:pPr algn="l" fontAlgn="b"/>
                      <a:endParaRPr lang="en-US" sz="9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Commission</a:t>
            </a:r>
            <a:br>
              <a:rPr lang="en-US" dirty="0" smtClean="0"/>
            </a:br>
            <a:r>
              <a:rPr lang="en-US" dirty="0" smtClean="0"/>
              <a:t> fond-biathlon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03040" y="170080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r-FR" dirty="0" smtClean="0"/>
              <a:t>Responsable Fond : </a:t>
            </a:r>
            <a:r>
              <a:rPr lang="en-US" b="1" dirty="0" err="1" smtClean="0"/>
              <a:t>Coste</a:t>
            </a:r>
            <a:r>
              <a:rPr lang="en-US" b="1" dirty="0" smtClean="0"/>
              <a:t> </a:t>
            </a:r>
            <a:r>
              <a:rPr lang="en-US" b="1" dirty="0" err="1" smtClean="0"/>
              <a:t>Jérome</a:t>
            </a:r>
            <a:r>
              <a:rPr lang="en-US" b="1" dirty="0" smtClean="0"/>
              <a:t>  </a:t>
            </a:r>
            <a:r>
              <a:rPr lang="en-US" u="sng" dirty="0" smtClean="0">
                <a:hlinkClick r:id="rId2"/>
              </a:rPr>
              <a:t>jeromecoste1@hotmail.com</a:t>
            </a:r>
            <a:r>
              <a:rPr lang="en-US" u="sng" dirty="0" smtClean="0"/>
              <a:t>  </a:t>
            </a:r>
            <a:r>
              <a:rPr lang="en-US" dirty="0" smtClean="0"/>
              <a:t>06 </a:t>
            </a:r>
            <a:r>
              <a:rPr lang="en-US" dirty="0"/>
              <a:t>01 72 31 </a:t>
            </a:r>
            <a:r>
              <a:rPr lang="en-US" dirty="0" smtClean="0"/>
              <a:t>47</a:t>
            </a:r>
          </a:p>
          <a:p>
            <a:pPr fontAlgn="b"/>
            <a:r>
              <a:rPr lang="fr-CH" dirty="0" smtClean="0"/>
              <a:t>                       Entraineur : Sylvain </a:t>
            </a:r>
            <a:r>
              <a:rPr lang="fr-CH" dirty="0" err="1" smtClean="0"/>
              <a:t>Thouverey</a:t>
            </a:r>
            <a:r>
              <a:rPr lang="fr-CH" dirty="0" smtClean="0"/>
              <a:t> </a:t>
            </a:r>
            <a:r>
              <a:rPr lang="en-US" u="sng" dirty="0" smtClean="0">
                <a:hlinkClick r:id="rId3"/>
              </a:rPr>
              <a:t>sylvain.thouverey@wanadoo.fr</a:t>
            </a:r>
            <a:r>
              <a:rPr lang="en-US" u="sng" dirty="0" smtClean="0"/>
              <a:t> </a:t>
            </a:r>
            <a:r>
              <a:rPr lang="en-US" dirty="0" smtClean="0"/>
              <a:t>06 88 50 13 90</a:t>
            </a:r>
          </a:p>
          <a:p>
            <a:pPr fontAlgn="b"/>
            <a:r>
              <a:rPr lang="fr-FR" dirty="0"/>
              <a:t>Responsable </a:t>
            </a:r>
            <a:r>
              <a:rPr lang="fr-FR" dirty="0" err="1" smtClean="0"/>
              <a:t>Biahtlon</a:t>
            </a:r>
            <a:r>
              <a:rPr lang="fr-FR" dirty="0" smtClean="0"/>
              <a:t> : </a:t>
            </a:r>
            <a:endParaRPr lang="en-US" dirty="0" smtClean="0"/>
          </a:p>
          <a:p>
            <a:pPr fontAlgn="b"/>
            <a:r>
              <a:rPr lang="fr-FR" dirty="0" smtClean="0"/>
              <a:t>                       </a:t>
            </a:r>
            <a:r>
              <a:rPr lang="fr-FR" dirty="0" err="1" smtClean="0"/>
              <a:t>Courvoisier</a:t>
            </a:r>
            <a:r>
              <a:rPr lang="fr-FR" dirty="0" smtClean="0"/>
              <a:t> </a:t>
            </a:r>
            <a:r>
              <a:rPr lang="fr-FR" dirty="0"/>
              <a:t>Emmanuel </a:t>
            </a:r>
            <a:r>
              <a:rPr lang="en-US" u="sng" dirty="0" smtClean="0">
                <a:hlinkClick r:id="rId4"/>
              </a:rPr>
              <a:t>courvoisieremmanuel@gmail.com</a:t>
            </a:r>
            <a:r>
              <a:rPr lang="en-US" u="sng" dirty="0" smtClean="0"/>
              <a:t> </a:t>
            </a:r>
            <a:r>
              <a:rPr lang="en-US" dirty="0"/>
              <a:t>06.80.03.18.29</a:t>
            </a:r>
          </a:p>
          <a:p>
            <a:pPr fontAlgn="b"/>
            <a:endParaRPr lang="fr-FR" dirty="0" smtClean="0"/>
          </a:p>
          <a:p>
            <a:pPr fontAlgn="b"/>
            <a:r>
              <a:rPr lang="fr-FR" dirty="0" smtClean="0"/>
              <a:t>Membres : Bailly Bassin Edouard, </a:t>
            </a:r>
            <a:r>
              <a:rPr lang="fr-FR" dirty="0" err="1" smtClean="0"/>
              <a:t>Metraz</a:t>
            </a:r>
            <a:r>
              <a:rPr lang="fr-FR" dirty="0" smtClean="0"/>
              <a:t> Virginie,</a:t>
            </a:r>
            <a:r>
              <a:rPr lang="fr-CH" dirty="0" smtClean="0"/>
              <a:t> Girardot Pascal</a:t>
            </a:r>
            <a:endParaRPr lang="en-US" dirty="0" smtClean="0"/>
          </a:p>
          <a:p>
            <a:pPr fontAlgn="b"/>
            <a:endParaRPr lang="fr-FR" dirty="0"/>
          </a:p>
          <a:p>
            <a:pPr fontAlgn="b"/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3040" y="3212976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r>
              <a:rPr lang="fr-CH" dirty="0" smtClean="0"/>
              <a:t>Fonctions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 Planification des entrainements et stages en relation avec Sylvain </a:t>
            </a:r>
            <a:r>
              <a:rPr lang="fr-CH" dirty="0" err="1" smtClean="0"/>
              <a:t>Thouverey</a:t>
            </a:r>
            <a:r>
              <a:rPr lang="fr-CH" dirty="0" smtClean="0"/>
              <a:t>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 Interface avec les parents ou les jeunes pour les différentes questions (sportive, organisationnelle, disciplinaire)</a:t>
            </a:r>
          </a:p>
          <a:p>
            <a:pPr lvl="0"/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 Interface avec les instances départementales et régionales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 Alimentation du site internet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Organisation du biathlon d’automne (responsable : Pascal Girardot)</a:t>
            </a:r>
            <a:endParaRPr lang="en-US" dirty="0" smtClean="0"/>
          </a:p>
          <a:p>
            <a:pPr fontAlgn="b"/>
            <a:endParaRPr lang="fr-FR" dirty="0"/>
          </a:p>
          <a:p>
            <a:endParaRPr lang="fr-FR" dirty="0"/>
          </a:p>
        </p:txBody>
      </p:sp>
      <p:pic>
        <p:nvPicPr>
          <p:cNvPr id="2050" name="Picture 2" descr="https://image.jimcdn.com/app/cms/image/transf/dimension=1920x400:format=jpg/path/s785cea94d1f23643/image/i24d70f7886202403/version/1443471942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728192" cy="129695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0648"/>
            <a:ext cx="19536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45091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Commission</a:t>
            </a:r>
            <a:br>
              <a:rPr lang="en-US" dirty="0" smtClean="0"/>
            </a:br>
            <a:r>
              <a:rPr lang="en-US" dirty="0" err="1" smtClean="0"/>
              <a:t>Saut</a:t>
            </a:r>
            <a:r>
              <a:rPr lang="en-US" dirty="0" smtClean="0"/>
              <a:t> </a:t>
            </a:r>
            <a:r>
              <a:rPr lang="en-US" dirty="0" err="1" smtClean="0"/>
              <a:t>spécial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combiné</a:t>
            </a:r>
            <a:r>
              <a:rPr lang="en-US" dirty="0" smtClean="0"/>
              <a:t> </a:t>
            </a:r>
            <a:r>
              <a:rPr lang="en-US" dirty="0" err="1" smtClean="0"/>
              <a:t>Nordique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5576" y="292494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FR" dirty="0" smtClean="0"/>
              <a:t>Responsable : </a:t>
            </a:r>
            <a:r>
              <a:rPr lang="en-US" b="1" dirty="0" err="1" smtClean="0"/>
              <a:t>Fumey</a:t>
            </a:r>
            <a:r>
              <a:rPr lang="en-US" b="1" dirty="0" smtClean="0"/>
              <a:t> Alain  </a:t>
            </a:r>
            <a:r>
              <a:rPr lang="en-US" u="sng" dirty="0" smtClean="0">
                <a:hlinkClick r:id="rId2"/>
              </a:rPr>
              <a:t>fumey.isabelle@wanadoo.fr</a:t>
            </a:r>
            <a:r>
              <a:rPr lang="en-US" u="sng" dirty="0" smtClean="0"/>
              <a:t> </a:t>
            </a:r>
            <a:r>
              <a:rPr lang="en-US" dirty="0" smtClean="0"/>
              <a:t>06 85 97 66 87</a:t>
            </a:r>
          </a:p>
          <a:p>
            <a:pPr fontAlgn="b"/>
            <a:r>
              <a:rPr lang="fr-CH" dirty="0" smtClean="0"/>
              <a:t>Entraineur :</a:t>
            </a:r>
            <a:r>
              <a:rPr lang="fr-CH" dirty="0" err="1" smtClean="0"/>
              <a:t>Joel</a:t>
            </a:r>
            <a:r>
              <a:rPr lang="fr-CH" dirty="0" smtClean="0"/>
              <a:t> </a:t>
            </a:r>
            <a:r>
              <a:rPr lang="fr-CH" dirty="0" err="1" smtClean="0"/>
              <a:t>Pagnier</a:t>
            </a:r>
            <a:r>
              <a:rPr lang="fr-CH" dirty="0" smtClean="0"/>
              <a:t> </a:t>
            </a:r>
            <a:r>
              <a:rPr lang="fr-CH" dirty="0" smtClean="0">
                <a:hlinkClick r:id="rId3"/>
              </a:rPr>
              <a:t>joel.pagnier@ensm.sports.gouv.fr</a:t>
            </a:r>
            <a:r>
              <a:rPr lang="fr-CH" dirty="0" smtClean="0"/>
              <a:t>  06 87 28 23 39</a:t>
            </a:r>
          </a:p>
          <a:p>
            <a:pPr fontAlgn="b"/>
            <a:endParaRPr lang="fr-CH" dirty="0" smtClean="0"/>
          </a:p>
          <a:p>
            <a:pPr fontAlgn="b"/>
            <a:endParaRPr lang="fr-CH" dirty="0" smtClean="0"/>
          </a:p>
          <a:p>
            <a:pPr>
              <a:buFont typeface="Wingdings" pitchFamily="2" charset="2"/>
              <a:buChar char="Ø"/>
            </a:pPr>
            <a:r>
              <a:rPr lang="fr-CH" dirty="0" smtClean="0"/>
              <a:t>Relation avec le CD 25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Interface avec les parents ou les jeunes pour les différentes questions</a:t>
            </a:r>
          </a:p>
          <a:p>
            <a:pPr lvl="0"/>
            <a:r>
              <a:rPr lang="fr-CH" dirty="0" smtClean="0"/>
              <a:t>    (sportive, organisationnelle)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Interface avec les instances départementales et régionales pour les disciplines</a:t>
            </a:r>
          </a:p>
          <a:p>
            <a:pPr lvl="0"/>
            <a:r>
              <a:rPr lang="fr-CH" dirty="0" smtClean="0"/>
              <a:t>     saut et combiné nordique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Alimentation du site internet</a:t>
            </a:r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Organisation du la tournée jura Combiné nordique</a:t>
            </a:r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fr-FR" dirty="0" smtClean="0"/>
          </a:p>
        </p:txBody>
      </p:sp>
      <p:pic>
        <p:nvPicPr>
          <p:cNvPr id="1026" name="Picture 2" descr="Gaël HS 118 Chaux Neuve 19.09.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664296" cy="1776198"/>
          </a:xfrm>
          <a:prstGeom prst="rect">
            <a:avLst/>
          </a:prstGeom>
          <a:noFill/>
        </p:spPr>
      </p:pic>
      <p:pic>
        <p:nvPicPr>
          <p:cNvPr id="10" name="Picture 2" descr="Joris HS 118 Chaux Neuve 19.09.2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88032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282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Trésorerie-comptabilité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20486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FR" dirty="0" smtClean="0"/>
              <a:t>Responsable : </a:t>
            </a:r>
            <a:r>
              <a:rPr lang="en-US" b="1" dirty="0" err="1" smtClean="0"/>
              <a:t>Bouveret</a:t>
            </a:r>
            <a:r>
              <a:rPr lang="en-US" b="1" dirty="0" smtClean="0"/>
              <a:t> </a:t>
            </a:r>
            <a:r>
              <a:rPr lang="en-US" b="1" dirty="0" err="1" smtClean="0"/>
              <a:t>Stéphanie</a:t>
            </a:r>
            <a:r>
              <a:rPr lang="en-US" b="1" dirty="0" smtClean="0"/>
              <a:t> </a:t>
            </a:r>
            <a:r>
              <a:rPr lang="fr-CH" i="1" dirty="0" smtClean="0">
                <a:hlinkClick r:id="rId2"/>
              </a:rPr>
              <a:t>stephanie.bouveret@orange.fr</a:t>
            </a:r>
            <a:r>
              <a:rPr lang="en-US" u="sng" dirty="0" smtClean="0"/>
              <a:t> </a:t>
            </a:r>
            <a:r>
              <a:rPr lang="fr-CH" i="1" dirty="0" smtClean="0"/>
              <a:t>06 77 06 24 46</a:t>
            </a:r>
            <a:endParaRPr lang="en-US" dirty="0" smtClean="0"/>
          </a:p>
          <a:p>
            <a:pPr fontAlgn="b"/>
            <a:r>
              <a:rPr lang="fr-CH" dirty="0" smtClean="0"/>
              <a:t>Comptabilité : François Cat</a:t>
            </a:r>
          </a:p>
          <a:p>
            <a:pPr fontAlgn="b"/>
            <a:endParaRPr lang="fr-CH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Assurer les différents mouvements de trésorerie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Gestion des </a:t>
            </a:r>
            <a:r>
              <a:rPr lang="fr-CH" dirty="0" err="1" smtClean="0"/>
              <a:t>re-facturations</a:t>
            </a:r>
            <a:r>
              <a:rPr lang="fr-CH" dirty="0" smtClean="0"/>
              <a:t> des stages et équipements des différents comités</a:t>
            </a:r>
          </a:p>
          <a:p>
            <a:pPr lvl="0"/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Etablir les documents de comptabilité liés au fonctionnement du club</a:t>
            </a:r>
            <a:endParaRPr lang="en-US" dirty="0" smtClean="0"/>
          </a:p>
          <a:p>
            <a:r>
              <a:rPr lang="fr-CH" dirty="0" smtClean="0"/>
              <a:t> </a:t>
            </a:r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fr-FR" dirty="0" smtClean="0"/>
          </a:p>
        </p:txBody>
      </p:sp>
      <p:sp>
        <p:nvSpPr>
          <p:cNvPr id="21506" name="AutoShape 2" descr="Résultat de recherche d'images pour &quot;trésoreri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Résultat de recherche d'images pour &quot;trésoreri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71284" cy="1296144"/>
          </a:xfrm>
          <a:prstGeom prst="rect">
            <a:avLst/>
          </a:prstGeom>
          <a:noFill/>
        </p:spPr>
      </p:pic>
      <p:pic>
        <p:nvPicPr>
          <p:cNvPr id="2151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9"/>
            <a:ext cx="1728192" cy="131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Administrative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FR" dirty="0" smtClean="0"/>
              <a:t>Responsable : </a:t>
            </a:r>
            <a:r>
              <a:rPr lang="fr-CH" i="1" dirty="0" err="1" smtClean="0"/>
              <a:t>Gabry</a:t>
            </a:r>
            <a:r>
              <a:rPr lang="fr-CH" i="1" dirty="0" smtClean="0"/>
              <a:t> Sabine </a:t>
            </a:r>
            <a:r>
              <a:rPr lang="fr-CH" i="1" dirty="0" smtClean="0">
                <a:hlinkClick r:id="rId2"/>
              </a:rPr>
              <a:t>s.gabry@orange.fr</a:t>
            </a:r>
            <a:r>
              <a:rPr lang="fr-CH" i="1" dirty="0" smtClean="0"/>
              <a:t> 03.81.69.23.54</a:t>
            </a:r>
            <a:endParaRPr lang="en-US" dirty="0" smtClean="0"/>
          </a:p>
          <a:p>
            <a:pPr fontAlgn="b"/>
            <a:r>
              <a:rPr lang="fr-CH" dirty="0" smtClean="0"/>
              <a:t>Licences: </a:t>
            </a:r>
            <a:r>
              <a:rPr lang="fr-CH" dirty="0" err="1" smtClean="0"/>
              <a:t>Mertraz</a:t>
            </a:r>
            <a:r>
              <a:rPr lang="fr-CH" dirty="0" smtClean="0"/>
              <a:t> Virginie </a:t>
            </a:r>
            <a:r>
              <a:rPr lang="en-US" i="1" dirty="0" smtClean="0">
                <a:hlinkClick r:id="rId3"/>
              </a:rPr>
              <a:t>virginie.metraz@wanadoo.fr</a:t>
            </a:r>
            <a:r>
              <a:rPr lang="en-US" i="1" dirty="0" smtClean="0"/>
              <a:t> </a:t>
            </a:r>
            <a:r>
              <a:rPr lang="en-US" dirty="0" smtClean="0"/>
              <a:t> 03 81 69 12 74 </a:t>
            </a:r>
          </a:p>
          <a:p>
            <a:pPr fontAlgn="b"/>
            <a:r>
              <a:rPr lang="fr-CH" dirty="0" smtClean="0"/>
              <a:t>Membre : </a:t>
            </a:r>
            <a:r>
              <a:rPr lang="fr-CH" dirty="0" err="1" smtClean="0"/>
              <a:t>Giacomino</a:t>
            </a:r>
            <a:r>
              <a:rPr lang="fr-CH" dirty="0" smtClean="0"/>
              <a:t> Murielle</a:t>
            </a:r>
            <a:endParaRPr lang="en-US" dirty="0" smtClean="0"/>
          </a:p>
          <a:p>
            <a:pPr fontAlgn="b"/>
            <a:endParaRPr lang="en-US" i="1" dirty="0" smtClean="0"/>
          </a:p>
          <a:p>
            <a:pPr fontAlgn="b"/>
            <a:endParaRPr lang="fr-CH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Assurer la gestion des différentes demandes de subvention liés au club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Dossier CNDS, CG 39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Vente des titres et licences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Assurer le secrétariat du club  (Compte rendue CA, préparation assemblée)</a:t>
            </a:r>
            <a:endParaRPr lang="en-US" dirty="0" smtClean="0"/>
          </a:p>
          <a:p>
            <a:r>
              <a:rPr lang="fr-CH" dirty="0" smtClean="0"/>
              <a:t> </a:t>
            </a:r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fr-FR" dirty="0" smtClean="0"/>
          </a:p>
        </p:txBody>
      </p:sp>
      <p:pic>
        <p:nvPicPr>
          <p:cNvPr id="19459" name="Picture 3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771799" cy="1556792"/>
          </a:xfrm>
          <a:prstGeom prst="rect">
            <a:avLst/>
          </a:prstGeom>
          <a:noFill/>
        </p:spPr>
      </p:pic>
      <p:pic>
        <p:nvPicPr>
          <p:cNvPr id="19461" name="Picture 5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8055" y="0"/>
            <a:ext cx="2355945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8640"/>
            <a:ext cx="914400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Envolée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Nordique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088" y="198884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FR" dirty="0" smtClean="0"/>
              <a:t>Responsable : Cat </a:t>
            </a:r>
            <a:r>
              <a:rPr lang="fr-FR" dirty="0" err="1" smtClean="0"/>
              <a:t>Francois</a:t>
            </a:r>
            <a:r>
              <a:rPr lang="fr-FR" dirty="0" smtClean="0"/>
              <a:t> </a:t>
            </a:r>
            <a:r>
              <a:rPr lang="fr-FR" i="1" dirty="0" smtClean="0">
                <a:hlinkClick r:id="rId2"/>
              </a:rPr>
              <a:t>francois.cat4@wanadoo.fr </a:t>
            </a:r>
            <a:r>
              <a:rPr lang="fr-CH" i="1" dirty="0" smtClean="0"/>
              <a:t>06 77 </a:t>
            </a:r>
            <a:r>
              <a:rPr lang="fr-CH" i="1" dirty="0" err="1" smtClean="0"/>
              <a:t>77</a:t>
            </a:r>
            <a:r>
              <a:rPr lang="fr-CH" i="1" dirty="0" smtClean="0"/>
              <a:t> 05 14</a:t>
            </a:r>
            <a:endParaRPr lang="en-US" dirty="0" smtClean="0"/>
          </a:p>
          <a:p>
            <a:pPr fontAlgn="b"/>
            <a:r>
              <a:rPr lang="fr-CH" dirty="0" smtClean="0"/>
              <a:t>	        </a:t>
            </a:r>
            <a:r>
              <a:rPr lang="en-US" dirty="0" err="1" smtClean="0"/>
              <a:t>Neveux</a:t>
            </a:r>
            <a:r>
              <a:rPr lang="en-US" dirty="0" smtClean="0"/>
              <a:t>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jul.neveux@gmail.com</a:t>
            </a:r>
            <a:r>
              <a:rPr lang="en-US" u="sng" dirty="0" smtClean="0"/>
              <a:t>   </a:t>
            </a:r>
            <a:r>
              <a:rPr lang="en-US" i="1" dirty="0" smtClean="0"/>
              <a:t>06 89 86 92 11</a:t>
            </a:r>
          </a:p>
          <a:p>
            <a:pPr fontAlgn="b"/>
            <a:endParaRPr lang="en-US" u="sng" dirty="0" smtClean="0"/>
          </a:p>
          <a:p>
            <a:r>
              <a:rPr lang="fr-CH" dirty="0" smtClean="0"/>
              <a:t>Membres : </a:t>
            </a:r>
            <a:r>
              <a:rPr lang="fr-CH" dirty="0" err="1" smtClean="0"/>
              <a:t>Burri</a:t>
            </a:r>
            <a:r>
              <a:rPr lang="fr-CH" dirty="0" smtClean="0"/>
              <a:t> Christian</a:t>
            </a:r>
            <a:r>
              <a:rPr lang="en-US" dirty="0" smtClean="0"/>
              <a:t>, </a:t>
            </a:r>
            <a:r>
              <a:rPr lang="fr-CH" dirty="0" err="1" smtClean="0"/>
              <a:t>Tutey</a:t>
            </a:r>
            <a:r>
              <a:rPr lang="fr-CH" dirty="0" smtClean="0"/>
              <a:t> Rolland</a:t>
            </a:r>
            <a:r>
              <a:rPr lang="en-US" dirty="0" smtClean="0"/>
              <a:t>, </a:t>
            </a:r>
            <a:r>
              <a:rPr lang="fr-CH" dirty="0" err="1" smtClean="0"/>
              <a:t>Courvoisier</a:t>
            </a:r>
            <a:r>
              <a:rPr lang="fr-CH" dirty="0" smtClean="0"/>
              <a:t> Myriam</a:t>
            </a:r>
            <a:r>
              <a:rPr lang="en-US" dirty="0" smtClean="0"/>
              <a:t>, </a:t>
            </a:r>
            <a:r>
              <a:rPr lang="fr-CH" dirty="0" smtClean="0"/>
              <a:t>Bailly-Salin Edouard , </a:t>
            </a:r>
            <a:r>
              <a:rPr lang="fr-CH" dirty="0" err="1" smtClean="0"/>
              <a:t>Greusard</a:t>
            </a:r>
            <a:r>
              <a:rPr lang="fr-CH" dirty="0" smtClean="0"/>
              <a:t> Florian</a:t>
            </a:r>
            <a:r>
              <a:rPr lang="fr-CH" i="1" dirty="0" smtClean="0"/>
              <a:t>,</a:t>
            </a:r>
            <a:r>
              <a:rPr lang="en-US" b="1" dirty="0" smtClean="0">
                <a:latin typeface="Arial"/>
              </a:rPr>
              <a:t> </a:t>
            </a:r>
            <a:r>
              <a:rPr lang="en-US" dirty="0" err="1" smtClean="0"/>
              <a:t>Baticle</a:t>
            </a:r>
            <a:r>
              <a:rPr lang="en-US" dirty="0" smtClean="0"/>
              <a:t> Quentin</a:t>
            </a:r>
          </a:p>
          <a:p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Assurer la promotion de la compétition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Gestion des subventions relatives à la compétition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Logistique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Dossier sécurité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Restauration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Planning Bénévole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Inscription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Lots coureurs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Dotation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Parcours</a:t>
            </a:r>
            <a:endParaRPr lang="en-US" dirty="0" smtClean="0"/>
          </a:p>
          <a:p>
            <a:r>
              <a:rPr lang="fr-CH" dirty="0" smtClean="0"/>
              <a:t> </a:t>
            </a:r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fr-FR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32" y="188640"/>
            <a:ext cx="2590867" cy="17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60648"/>
            <a:ext cx="914400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Transjurassienne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988840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FR" dirty="0" smtClean="0"/>
              <a:t>Responsable : </a:t>
            </a:r>
            <a:r>
              <a:rPr lang="fr-CH" dirty="0" err="1" smtClean="0"/>
              <a:t>Greusard</a:t>
            </a:r>
            <a:r>
              <a:rPr lang="fr-CH" dirty="0" smtClean="0"/>
              <a:t> Florian</a:t>
            </a:r>
            <a:r>
              <a:rPr lang="fr-CH" u="sng" dirty="0" smtClean="0">
                <a:hlinkClick r:id="rId2"/>
              </a:rPr>
              <a:t> </a:t>
            </a:r>
            <a:r>
              <a:rPr lang="fr-CH" u="sng" dirty="0" smtClean="0">
                <a:hlinkClick r:id="rId3"/>
              </a:rPr>
              <a:t>florian.greusard@laposte.net</a:t>
            </a:r>
            <a:r>
              <a:rPr lang="fr-CH" i="1" dirty="0" smtClean="0"/>
              <a:t> 06 43 93 45 11</a:t>
            </a:r>
            <a:endParaRPr lang="en-US" dirty="0" smtClean="0"/>
          </a:p>
          <a:p>
            <a:pPr fontAlgn="b"/>
            <a:r>
              <a:rPr lang="fr-CH" dirty="0" smtClean="0"/>
              <a:t>	        </a:t>
            </a:r>
            <a:r>
              <a:rPr lang="en-US" dirty="0" err="1" smtClean="0"/>
              <a:t>Blondeau</a:t>
            </a:r>
            <a:r>
              <a:rPr lang="en-US" dirty="0" smtClean="0"/>
              <a:t> Jean Yves</a:t>
            </a:r>
          </a:p>
          <a:p>
            <a:pPr fontAlgn="b"/>
            <a:r>
              <a:rPr lang="fr-CH" dirty="0" smtClean="0"/>
              <a:t> 	        </a:t>
            </a:r>
            <a:r>
              <a:rPr lang="fr-CH" dirty="0" err="1" smtClean="0"/>
              <a:t>Burri</a:t>
            </a:r>
            <a:r>
              <a:rPr lang="fr-CH" dirty="0" smtClean="0"/>
              <a:t> Christian</a:t>
            </a:r>
          </a:p>
          <a:p>
            <a:pPr fontAlgn="b"/>
            <a:endParaRPr lang="fr-CH" i="1" dirty="0" smtClean="0"/>
          </a:p>
          <a:p>
            <a:pPr fontAlgn="b"/>
            <a:endParaRPr lang="en-US" i="1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Interface avec le CA de </a:t>
            </a:r>
            <a:r>
              <a:rPr lang="fr-CH" dirty="0" err="1" smtClean="0"/>
              <a:t>trans</a:t>
            </a:r>
            <a:r>
              <a:rPr lang="fr-CH" dirty="0" smtClean="0"/>
              <a:t>-organisation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Gestion du stade de départ le weekend de la compétition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Gestion des deux ravitaillements  (Chapelle et le Pré-Poncet)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Planning Bénévole</a:t>
            </a:r>
            <a:endParaRPr lang="en-US" dirty="0" smtClean="0"/>
          </a:p>
          <a:p>
            <a:pPr fontAlgn="b"/>
            <a:endParaRPr lang="en-US" u="sng" dirty="0" smtClean="0"/>
          </a:p>
          <a:p>
            <a:r>
              <a:rPr lang="fr-CH" dirty="0" smtClean="0"/>
              <a:t> </a:t>
            </a:r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fr-FR" dirty="0" smtClean="0"/>
          </a:p>
        </p:txBody>
      </p:sp>
      <p:pic>
        <p:nvPicPr>
          <p:cNvPr id="23557" name="Picture 5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11" y="260648"/>
            <a:ext cx="1874608" cy="1584176"/>
          </a:xfrm>
          <a:prstGeom prst="rect">
            <a:avLst/>
          </a:prstGeom>
          <a:noFill/>
        </p:spPr>
      </p:pic>
      <p:pic>
        <p:nvPicPr>
          <p:cNvPr id="7" name="Picture 5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87460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60648"/>
            <a:ext cx="914400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monde-ASNI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276872"/>
            <a:ext cx="6940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Responsable : </a:t>
            </a:r>
            <a:r>
              <a:rPr lang="en-US" b="1" dirty="0" err="1"/>
              <a:t>Fumey</a:t>
            </a:r>
            <a:r>
              <a:rPr lang="en-US" b="1" dirty="0"/>
              <a:t> </a:t>
            </a:r>
            <a:r>
              <a:rPr lang="en-US" b="1" dirty="0" smtClean="0"/>
              <a:t>Alain  </a:t>
            </a:r>
            <a:r>
              <a:rPr lang="en-US" u="sng" dirty="0">
                <a:hlinkClick r:id="rId2"/>
              </a:rPr>
              <a:t>fumey.isabelle@wanadoo.fr</a:t>
            </a:r>
            <a:r>
              <a:rPr lang="en-US" u="sng" dirty="0"/>
              <a:t> </a:t>
            </a:r>
            <a:r>
              <a:rPr lang="en-US" dirty="0"/>
              <a:t>06 85 97 66 87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3284984"/>
            <a:ext cx="82200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CH" dirty="0"/>
              <a:t> Interface avec le CA </a:t>
            </a:r>
            <a:r>
              <a:rPr lang="fr-CH" dirty="0" smtClean="0"/>
              <a:t>ASNI et Nordique </a:t>
            </a:r>
            <a:r>
              <a:rPr lang="fr-CH" dirty="0" err="1" smtClean="0"/>
              <a:t>Evenement</a:t>
            </a:r>
            <a:endParaRPr lang="fr-CH" dirty="0" smtClean="0"/>
          </a:p>
          <a:p>
            <a:pPr lvl="0">
              <a:buFont typeface="Wingdings" pitchFamily="2" charset="2"/>
              <a:buChar char="Ø"/>
            </a:pPr>
            <a:endParaRPr lang="fr-CH" dirty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Fournir le nombre de bénévoles nécessaires à l’organisation de la coupe du monde</a:t>
            </a:r>
          </a:p>
          <a:p>
            <a:pPr lvl="0">
              <a:buFont typeface="Wingdings" pitchFamily="2" charset="2"/>
              <a:buChar char="Ø"/>
            </a:pPr>
            <a:endParaRPr lang="fr-CH" dirty="0"/>
          </a:p>
          <a:p>
            <a:pPr lvl="0">
              <a:buFont typeface="Wingdings" pitchFamily="2" charset="2"/>
              <a:buChar char="Ø"/>
            </a:pPr>
            <a:endParaRPr lang="fr-CH" dirty="0" smtClean="0"/>
          </a:p>
        </p:txBody>
      </p:sp>
      <p:pic>
        <p:nvPicPr>
          <p:cNvPr id="43010" name="Picture 2" descr="Résultat de recherche d'images pour &quot;coupe du monde chaux neuve 2016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979712" cy="1715980"/>
          </a:xfrm>
          <a:prstGeom prst="rect">
            <a:avLst/>
          </a:prstGeom>
          <a:noFill/>
        </p:spPr>
      </p:pic>
      <p:pic>
        <p:nvPicPr>
          <p:cNvPr id="43012" name="Picture 4" descr="Résultat de recherche d'images pour &quot;coupe du monde chaux neuve 2016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97971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60648"/>
            <a:ext cx="914400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loisirs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204864"/>
            <a:ext cx="6793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Responsable : </a:t>
            </a:r>
            <a:r>
              <a:rPr lang="en-US" b="1" dirty="0" err="1" smtClean="0"/>
              <a:t>Grillet</a:t>
            </a:r>
            <a:r>
              <a:rPr lang="en-US" b="1" dirty="0" smtClean="0"/>
              <a:t> Dominique </a:t>
            </a:r>
            <a:r>
              <a:rPr lang="fr-FR" u="sng" dirty="0" smtClean="0">
                <a:hlinkClick r:id="rId2"/>
              </a:rPr>
              <a:t>do.grillet@gmail.com</a:t>
            </a:r>
            <a:r>
              <a:rPr lang="fr-FR" u="sng" dirty="0" smtClean="0"/>
              <a:t> </a:t>
            </a:r>
            <a:r>
              <a:rPr lang="fr-FR" i="1" dirty="0"/>
              <a:t>06 07 50 46 </a:t>
            </a:r>
            <a:r>
              <a:rPr lang="fr-FR" i="1" dirty="0" smtClean="0"/>
              <a:t>81</a:t>
            </a:r>
          </a:p>
          <a:p>
            <a:endParaRPr lang="fr-FR" i="1" u="sng" dirty="0"/>
          </a:p>
        </p:txBody>
      </p:sp>
      <p:sp>
        <p:nvSpPr>
          <p:cNvPr id="4" name="Rectangle 3"/>
          <p:cNvSpPr/>
          <p:nvPr/>
        </p:nvSpPr>
        <p:spPr>
          <a:xfrm>
            <a:off x="395536" y="249289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CH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 L’idée principale de ce groupe est de rassembler des personnes de 12 à 77 ans, en proposant un programme multi activités tout au long de l’année,</a:t>
            </a:r>
          </a:p>
          <a:p>
            <a:pPr lvl="0"/>
            <a:r>
              <a:rPr lang="fr-CH" dirty="0" smtClean="0"/>
              <a:t>Vélo-Marche Nordique, randonnée, Piscine-Ski nordique-</a:t>
            </a:r>
            <a:r>
              <a:rPr lang="fr-CH" dirty="0" err="1" smtClean="0"/>
              <a:t>rando</a:t>
            </a:r>
            <a:r>
              <a:rPr lang="fr-CH" dirty="0" smtClean="0"/>
              <a:t> et alpin-Raquette</a:t>
            </a:r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Ce groupe est en création, ce n’est pas une charge financière pour le ski club, notre souhait serait qu’il travaille en autonomie avec ses membres bénévoles.</a:t>
            </a:r>
          </a:p>
          <a:p>
            <a:pPr lvl="0">
              <a:buFont typeface="Wingdings" pitchFamily="2" charset="2"/>
              <a:buChar char="Ø"/>
            </a:pPr>
            <a:endParaRPr lang="fr-CH" dirty="0" smtClean="0"/>
          </a:p>
          <a:p>
            <a:pPr lvl="0">
              <a:buFont typeface="Wingdings" pitchFamily="2" charset="2"/>
              <a:buChar char="Ø"/>
            </a:pPr>
            <a:endParaRPr lang="fr-CH" dirty="0" smtClean="0"/>
          </a:p>
          <a:p>
            <a:pPr lvl="0">
              <a:buFont typeface="Wingdings" pitchFamily="2" charset="2"/>
              <a:buChar char="Ø"/>
            </a:pPr>
            <a:endParaRPr lang="fr-CH" dirty="0" smtClean="0"/>
          </a:p>
          <a:p>
            <a:pPr lvl="0">
              <a:buFont typeface="Wingdings" pitchFamily="2" charset="2"/>
              <a:buChar char="Ø"/>
            </a:pPr>
            <a:r>
              <a:rPr lang="fr-CH" dirty="0" smtClean="0"/>
              <a:t>Une orientation à la mode……..</a:t>
            </a:r>
          </a:p>
          <a:p>
            <a:pPr lvl="0"/>
            <a:endParaRPr lang="fr-CH" dirty="0"/>
          </a:p>
          <a:p>
            <a:pPr lvl="0">
              <a:buFont typeface="Wingdings" pitchFamily="2" charset="2"/>
              <a:buChar char="Ø"/>
            </a:pPr>
            <a:endParaRPr lang="fr-CH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65104"/>
            <a:ext cx="326664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60648"/>
            <a:ext cx="914400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loisirs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42930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Et cet hiver.</a:t>
            </a:r>
            <a:endParaRPr lang="en-US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25144"/>
            <a:ext cx="2520280" cy="1728192"/>
          </a:xfrm>
          <a:prstGeom prst="rect">
            <a:avLst/>
          </a:prstGeom>
        </p:spPr>
      </p:pic>
      <p:sp>
        <p:nvSpPr>
          <p:cNvPr id="86018" name="AutoShape 2" descr="Résultat de recherche d'images pour &quot;cours de ski skating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AutoShape 4" descr="Résultat de recherche d'images pour &quot;cours de ski skating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AutoShape 6" descr="Résultat de recherche d'images pour &quot;cours de ski skating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AutoShape 8" descr="Résultat de recherche d'images pour &quot;cours de ski skating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539552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Rando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491880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Cours de skis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372200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Sortie Alpin</a:t>
            </a:r>
            <a:endParaRPr lang="en-US" dirty="0"/>
          </a:p>
        </p:txBody>
      </p:sp>
      <p:pic>
        <p:nvPicPr>
          <p:cNvPr id="16" name="Picture 2" descr="https://image.jimcdn.com/app/cms/image/transf/dimension=500x1024:format=jpg/path/s785cea94d1f23643/image/iaea2fa619c07ea3f/version/1443432410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636912"/>
            <a:ext cx="2304256" cy="1728192"/>
          </a:xfrm>
          <a:prstGeom prst="rect">
            <a:avLst/>
          </a:prstGeom>
          <a:noFill/>
        </p:spPr>
      </p:pic>
      <p:pic>
        <p:nvPicPr>
          <p:cNvPr id="17" name="Picture 4" descr="https://image.jimcdn.com/app/cms/image/transf/none/path/s785cea94d1f23643/image/idef3ad2903707a2f/version/1443620704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708920"/>
            <a:ext cx="2486761" cy="1656184"/>
          </a:xfrm>
          <a:prstGeom prst="rect">
            <a:avLst/>
          </a:prstGeom>
          <a:noFill/>
        </p:spPr>
      </p:pic>
      <p:pic>
        <p:nvPicPr>
          <p:cNvPr id="18" name="Picture 6" descr="https://image.jimcdn.com/app/cms/image/transf/dimension=1920x400:format=jpg/path/s785cea94d1f23643/image/i99f25064aac256bd/version/1443787141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852936"/>
            <a:ext cx="2014964" cy="1512168"/>
          </a:xfrm>
          <a:prstGeom prst="rect">
            <a:avLst/>
          </a:prstGeom>
          <a:noFill/>
        </p:spPr>
      </p:pic>
      <p:pic>
        <p:nvPicPr>
          <p:cNvPr id="19" name="Picture 8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924944"/>
            <a:ext cx="1907704" cy="143077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4" y="2132856"/>
            <a:ext cx="325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CH" dirty="0" smtClean="0"/>
              <a:t>Les activités de cet automne….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4400" dirty="0" smtClean="0"/>
              <a:t>Le ski club en chiffres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969169" y="1872603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454" y="2217706"/>
            <a:ext cx="484716" cy="4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99898" y="2909904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120 licenciés</a:t>
            </a:r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225186" y="1498482"/>
            <a:ext cx="1975494" cy="1282431"/>
            <a:chOff x="225186" y="1354481"/>
            <a:chExt cx="2255906" cy="13318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76" y="1376003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004" y="1354481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1389138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50" y="1762026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88067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99" y="1804653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376" y="1793404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204" y="2238239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2252762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86" y="1822724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956" y="1389138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64" y="2202260"/>
              <a:ext cx="484716" cy="43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239" y="1130429"/>
            <a:ext cx="1085801" cy="10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736105" cy="7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736105" cy="7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89" y="1112942"/>
            <a:ext cx="1091922" cy="1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736105" cy="7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675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3707904" y="2204864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Chapelle des bois</a:t>
            </a:r>
            <a:endParaRPr lang="fr-FR" sz="1200" dirty="0"/>
          </a:p>
        </p:txBody>
      </p:sp>
      <p:sp>
        <p:nvSpPr>
          <p:cNvPr id="58" name="ZoneTexte 57"/>
          <p:cNvSpPr txBox="1"/>
          <p:nvPr/>
        </p:nvSpPr>
        <p:spPr>
          <a:xfrm>
            <a:off x="5004048" y="3284984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Planches en Montagne</a:t>
            </a:r>
            <a:endParaRPr lang="fr-FR" sz="1200" dirty="0"/>
          </a:p>
        </p:txBody>
      </p:sp>
      <p:sp>
        <p:nvSpPr>
          <p:cNvPr id="59" name="ZoneTexte 58"/>
          <p:cNvSpPr txBox="1"/>
          <p:nvPr/>
        </p:nvSpPr>
        <p:spPr>
          <a:xfrm>
            <a:off x="3635896" y="3284984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lac des Rouges Truite</a:t>
            </a:r>
            <a:endParaRPr lang="fr-FR" sz="1200" dirty="0"/>
          </a:p>
        </p:txBody>
      </p:sp>
      <p:sp>
        <p:nvSpPr>
          <p:cNvPr id="60" name="ZoneTexte 59"/>
          <p:cNvSpPr txBox="1"/>
          <p:nvPr/>
        </p:nvSpPr>
        <p:spPr>
          <a:xfrm>
            <a:off x="6649243" y="194322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chaux des </a:t>
            </a:r>
            <a:r>
              <a:rPr lang="fr-FR" sz="1200" dirty="0" err="1" smtClean="0"/>
              <a:t>Crotenay</a:t>
            </a:r>
            <a:endParaRPr lang="fr-FR" sz="12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292080" y="2204864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Foncine</a:t>
            </a:r>
            <a:r>
              <a:rPr lang="fr-FR" sz="1200" dirty="0" smtClean="0"/>
              <a:t> le haut</a:t>
            </a:r>
            <a:endParaRPr lang="fr-FR" sz="1200" dirty="0"/>
          </a:p>
        </p:txBody>
      </p:sp>
      <p:sp>
        <p:nvSpPr>
          <p:cNvPr id="62" name="ZoneTexte 61"/>
          <p:cNvSpPr txBox="1"/>
          <p:nvPr/>
        </p:nvSpPr>
        <p:spPr>
          <a:xfrm>
            <a:off x="7596336" y="3356992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Foncine</a:t>
            </a:r>
            <a:r>
              <a:rPr lang="fr-FR" sz="1200" dirty="0" smtClean="0"/>
              <a:t> le Bas</a:t>
            </a:r>
            <a:endParaRPr lang="fr-FR" sz="1200" dirty="0"/>
          </a:p>
        </p:txBody>
      </p:sp>
      <p:sp>
        <p:nvSpPr>
          <p:cNvPr id="63" name="ZoneTexte 62"/>
          <p:cNvSpPr txBox="1"/>
          <p:nvPr/>
        </p:nvSpPr>
        <p:spPr>
          <a:xfrm>
            <a:off x="6156176" y="3356992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Entre deux Monts</a:t>
            </a:r>
            <a:endParaRPr lang="fr-FR" sz="1200" dirty="0"/>
          </a:p>
        </p:txBody>
      </p:sp>
      <p:pic>
        <p:nvPicPr>
          <p:cNvPr id="64" name="Picture 11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4904"/>
            <a:ext cx="736105" cy="7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lèche vers le bas 44"/>
          <p:cNvSpPr/>
          <p:nvPr/>
        </p:nvSpPr>
        <p:spPr>
          <a:xfrm rot="2831107">
            <a:off x="2479277" y="3485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7" name="Picture 13" descr="Résultat de recherche d'images pour &quot;chalet dessi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43" y="4484827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729242" y="6143321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local</a:t>
            </a:r>
            <a:endParaRPr lang="fr-FR" dirty="0"/>
          </a:p>
        </p:txBody>
      </p:sp>
      <p:sp>
        <p:nvSpPr>
          <p:cNvPr id="46" name="AutoShape 15" descr="Résultat de recherche d'images pour &quot;minibus 9 place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1" name="Picture 17" descr="Résultat de recherche d'images pour &quot;minibus 9 places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398" y="4483215"/>
            <a:ext cx="2124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3218109" y="6143321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Minibus</a:t>
            </a:r>
            <a:endParaRPr lang="fr-FR" dirty="0"/>
          </a:p>
        </p:txBody>
      </p:sp>
      <p:pic>
        <p:nvPicPr>
          <p:cNvPr id="1043" name="Picture 19" descr="Résultat de recherche d'images pour &quot;ski a roulett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950" y="5559080"/>
            <a:ext cx="2269194" cy="7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50" y="4547512"/>
            <a:ext cx="1388353" cy="10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Résultat de recherche d'images pour &quot;ski de fond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537" y="4083032"/>
            <a:ext cx="1314798" cy="14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6146083" y="6295721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Matériels divers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/>
      <p:bldP spid="44" grpId="0"/>
      <p:bldP spid="58" grpId="0"/>
      <p:bldP spid="59" grpId="0"/>
      <p:bldP spid="60" grpId="0"/>
      <p:bldP spid="61" grpId="0"/>
      <p:bldP spid="62" grpId="0"/>
      <p:bldP spid="63" grpId="0"/>
      <p:bldP spid="45" grpId="0" animBg="1"/>
      <p:bldP spid="67" grpId="0"/>
      <p:bldP spid="70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60648"/>
            <a:ext cx="9144000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57412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Responsable : </a:t>
            </a:r>
            <a:r>
              <a:rPr lang="en-US" b="1" dirty="0" err="1" smtClean="0"/>
              <a:t>Blondeau</a:t>
            </a:r>
            <a:r>
              <a:rPr lang="en-US" b="1" dirty="0" smtClean="0"/>
              <a:t> </a:t>
            </a:r>
            <a:r>
              <a:rPr lang="en-US" b="1" dirty="0" err="1" smtClean="0"/>
              <a:t>Baptiste</a:t>
            </a:r>
            <a:r>
              <a:rPr lang="en-US" b="1" dirty="0" smtClean="0"/>
              <a:t>  </a:t>
            </a:r>
            <a:r>
              <a:rPr lang="en-US" u="sng" dirty="0" smtClean="0">
                <a:solidFill>
                  <a:srgbClr val="0000FF"/>
                </a:solidFill>
                <a:hlinkClick r:id="rId2"/>
              </a:rPr>
              <a:t>blondeau.ba@gmail.com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fr-CH" dirty="0" smtClean="0"/>
              <a:t>Membre : Quentin </a:t>
            </a:r>
            <a:r>
              <a:rPr lang="fr-CH" dirty="0" err="1" smtClean="0"/>
              <a:t>Baticle</a:t>
            </a:r>
            <a:r>
              <a:rPr lang="fr-CH" dirty="0" smtClean="0"/>
              <a:t>   </a:t>
            </a:r>
            <a:r>
              <a:rPr lang="en-US" u="sng" dirty="0" smtClean="0">
                <a:solidFill>
                  <a:srgbClr val="0000FF"/>
                </a:solidFill>
                <a:hlinkClick r:id="rId3"/>
              </a:rPr>
              <a:t>quentin.baticle55@gmail.com</a:t>
            </a:r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  <a:latin typeface="Arial"/>
            </a:endParaRPr>
          </a:p>
          <a:p>
            <a:r>
              <a:rPr lang="fr-CH" b="1" dirty="0" smtClean="0">
                <a:latin typeface="Arial"/>
              </a:rPr>
              <a:t> </a:t>
            </a:r>
            <a:endParaRPr lang="en-US" b="1" dirty="0" smtClean="0">
              <a:latin typeface="Arial"/>
            </a:endParaRPr>
          </a:p>
          <a:p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564904"/>
            <a:ext cx="5328592" cy="40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58" y="980728"/>
            <a:ext cx="7599102" cy="43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60648"/>
            <a:ext cx="9144000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4400" dirty="0" smtClean="0"/>
              <a:t>Merci à tous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4400" baseline="0" dirty="0" smtClean="0"/>
              <a:t>Bon</a:t>
            </a:r>
            <a:r>
              <a:rPr lang="fr-CH" sz="4400" dirty="0" smtClean="0"/>
              <a:t> hiver 2016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7"/>
            <a:ext cx="2232247" cy="24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fumealch\AppData\Local\Microsoft\Windows\Temporary Internet Files\Content.IE5\V30BASWC\Affiche Envolée v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1801647" cy="251893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520280" cy="16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204864"/>
            <a:ext cx="1944216" cy="25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61844" y="342854"/>
            <a:ext cx="2489876" cy="1618568"/>
            <a:chOff x="3951649" y="985706"/>
            <a:chExt cx="2489876" cy="1618568"/>
          </a:xfrm>
        </p:grpSpPr>
        <p:pic>
          <p:nvPicPr>
            <p:cNvPr id="3" name="Picture 5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51649" y="1337232"/>
              <a:ext cx="514529" cy="53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3626" y="985706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75804" y="1444363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2543" y="2004860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2543" y="1041800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6903" y="1906828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36822" y="2013410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127" y="1788700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63578" y="1497972"/>
              <a:ext cx="565721" cy="59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052" y="837057"/>
            <a:ext cx="565721" cy="5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9575" y="312642"/>
            <a:ext cx="565721" cy="5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78052" y="2053362"/>
            <a:ext cx="215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55 jeunes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2987824" y="1004542"/>
            <a:ext cx="792088" cy="554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ésultat de recherche d'images pour &quot;coach sk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525" y="4848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754760" y="2561193"/>
            <a:ext cx="215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entraineur professionnel à 40 %</a:t>
            </a:r>
            <a:endParaRPr lang="fr-FR" dirty="0"/>
          </a:p>
        </p:txBody>
      </p:sp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428" y="115362"/>
            <a:ext cx="2838449" cy="21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441380" y="2422694"/>
            <a:ext cx="215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dizaine d’intervenants réguliers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540344" y="3427257"/>
            <a:ext cx="2447480" cy="966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80 séances d’entrainements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3383868" y="3502629"/>
            <a:ext cx="2484276" cy="891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 jours de stages ouverts à tous été/hiver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6067628" y="3427257"/>
            <a:ext cx="290943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 disciplines  représentées</a:t>
            </a:r>
          </a:p>
          <a:p>
            <a:pPr algn="ctr"/>
            <a:r>
              <a:rPr lang="fr-FR" dirty="0" smtClean="0"/>
              <a:t>Fond spécial</a:t>
            </a:r>
          </a:p>
          <a:p>
            <a:pPr algn="ctr"/>
            <a:r>
              <a:rPr lang="fr-FR" dirty="0" smtClean="0"/>
              <a:t>Biathlon</a:t>
            </a:r>
          </a:p>
          <a:p>
            <a:pPr algn="ctr"/>
            <a:r>
              <a:rPr lang="fr-FR" dirty="0" smtClean="0"/>
              <a:t>Combiné nordique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591143" y="5020314"/>
            <a:ext cx="2396681" cy="1433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 jeunes sélectionnés au comité départemental du Jura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3230012" y="5024128"/>
            <a:ext cx="2396681" cy="1433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 jeunes sélectionnés au comté régional massif jurassien</a:t>
            </a:r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5974011" y="5424978"/>
            <a:ext cx="2396681" cy="1433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senior Equipe élite comité régional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338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9" grpId="0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112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464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80" y="0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80" y="1012280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225" y="595288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965" y="315888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185" y="951508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15" y="1253084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185" y="1446932"/>
            <a:ext cx="8038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8105" y="2420888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65 licenciés seniors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730703" y="1256904"/>
            <a:ext cx="1265233" cy="491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224" y="689628"/>
            <a:ext cx="3707904" cy="14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932040" y="2420888"/>
            <a:ext cx="2422476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Team </a:t>
            </a:r>
            <a:r>
              <a:rPr lang="fr-FR" dirty="0" err="1" smtClean="0"/>
              <a:t>Exski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1098514" y="3218717"/>
            <a:ext cx="40190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4211960" y="3284984"/>
            <a:ext cx="40190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7308304" y="3140968"/>
            <a:ext cx="40190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499076" cy="65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3210"/>
            <a:ext cx="1980558" cy="73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" descr="Résultat de recherche d'images pour &quot;worldloppet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 descr="Résultat de recherche d'images pour &quot;worldloppet&quot;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2" descr="Résultat de recherche d'images pour &quot;worldloppet&quot;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14" descr="Résultat de recherche d'images pour &quot;worldloppet&quot;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666964" cy="10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23528" y="5157192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Régional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635896" y="5157192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National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741402" y="5301208"/>
            <a:ext cx="2402598" cy="38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839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8" grpId="0" animBg="1"/>
      <p:bldP spid="19" grpId="0" animBg="1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ésultat de recherche d'images pour &quot;sac d'argent dessin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733712" cy="22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31840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54’000 Euros/ année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1751608" cy="143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23528" y="4149080"/>
            <a:ext cx="225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13’500 Euros</a:t>
            </a:r>
          </a:p>
          <a:p>
            <a:r>
              <a:rPr lang="fr-FR" dirty="0" smtClean="0"/>
              <a:t>Un salaire d’entraineur</a:t>
            </a:r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160240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43808" y="458112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30’500 Euros</a:t>
            </a:r>
          </a:p>
          <a:p>
            <a:r>
              <a:rPr lang="fr-FR" dirty="0" smtClean="0"/>
              <a:t>Coût de fonctionnement pour les jeunes internes au club</a:t>
            </a:r>
          </a:p>
          <a:p>
            <a:r>
              <a:rPr lang="fr-FR" sz="1200" dirty="0" smtClean="0"/>
              <a:t>Matériel, location salle, frais stage, défraiement kilométrique</a:t>
            </a:r>
          </a:p>
          <a:p>
            <a:r>
              <a:rPr lang="fr-FR" sz="1200" dirty="0" smtClean="0"/>
              <a:t>encadrement, compétition, etc.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837" y="2829189"/>
            <a:ext cx="1704366" cy="139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300192" y="4293096"/>
            <a:ext cx="191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10’000 Euros </a:t>
            </a:r>
            <a:r>
              <a:rPr lang="fr-FR" sz="1200" dirty="0" smtClean="0"/>
              <a:t>Participation club au jeunes du comité régional et départemental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084168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Chiffre 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9551" y="407696"/>
            <a:ext cx="2024265" cy="16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59832" y="1234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13’500</a:t>
            </a:r>
            <a:r>
              <a:rPr lang="fr-FR" dirty="0" smtClean="0"/>
              <a:t> Les collectivités locales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9552" y="2060848"/>
            <a:ext cx="2024265" cy="16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31840" y="270275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25’000</a:t>
            </a:r>
            <a:r>
              <a:rPr lang="fr-FR" dirty="0" smtClean="0"/>
              <a:t> Nos manifestations + sponsoring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9552" y="3645024"/>
            <a:ext cx="2024265" cy="16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52242" y="4326192"/>
            <a:ext cx="369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13’000</a:t>
            </a:r>
            <a:r>
              <a:rPr lang="fr-FR" dirty="0" smtClean="0"/>
              <a:t> La participation des parents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3568" y="5301208"/>
            <a:ext cx="1766643" cy="14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049166" y="601695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2’000</a:t>
            </a:r>
            <a:r>
              <a:rPr lang="fr-FR" dirty="0" smtClean="0"/>
              <a:t> euros   Réserve trésorerie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Chiffre 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6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188640"/>
            <a:ext cx="8229600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4400" dirty="0"/>
              <a:t>5</a:t>
            </a:r>
            <a:r>
              <a:rPr lang="fr-CH" sz="4400" dirty="0" smtClean="0"/>
              <a:t> Manifestations MAJEURES ET INDISPENSABLES AU CLUB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fumealch\AppData\Local\Microsoft\Windows\Temporary Internet Files\Content.IE5\V30BASWC\Affiche Envolée v2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2831711" cy="395909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491880" cy="37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115616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120 Bénévoles du ski club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64088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200 Bénévoles du ski club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419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004048" y="1628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70  Bénévoles du ski club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20072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50  Bénévoles du ski </a:t>
            </a:r>
            <a:r>
              <a:rPr lang="fr-CH" b="1" dirty="0"/>
              <a:t> </a:t>
            </a:r>
            <a:r>
              <a:rPr lang="fr-CH" b="1" dirty="0" smtClean="0"/>
              <a:t>club</a:t>
            </a:r>
            <a:endParaRPr lang="en-US" b="1" dirty="0"/>
          </a:p>
        </p:txBody>
      </p:sp>
      <p:pic>
        <p:nvPicPr>
          <p:cNvPr id="1026" name="Picture 2" descr="https://lh3.googleusercontent.com/3-7fzuvlPay_DjQrv_xhRF_wgbm_AQLBM7BlfTpdwMzFuviMEGHfGx5KJPwVkBV0j9Ndcb4K4sVgJU-iKWapMxbfhRL443rwoXkuTJHM0a9RmPyGmelr2KznFF2FHXNe7LLc1jmKX3wF7zRpXcJc61LKEq7XQgHlju-X-o-fs3wd2V0VcBQe9kxoaTVfvk5yIiRWXWcz769sbNtFnWZxwOoY2xQAnuL12Yw7VbxF3mGd_eVk4qIuANzddIMqU6iwIAPneh1px6DGXljtcWuaKBWAN8vMXFF6D2NVMVLN97kpLZV9wcBLhrGjfBPAXdCN6AUs25o9sGhHa3dIliQKme6vi5K2e3ma3FOalEE9OkvlUnqY39w7uNahQz9Dw4wVURu1i9gjjhWTvQbzYZ38MDK9IUu8onAOpALnbNlPO2lCVh5O-IVsfKa9DtO_jFuo4hlU-TvmRLRJnQfY0zCvPVVDdZgS9gF15xs_o9ipx0R0Hf7hOCf6BGhpyr6BdZWFhsIZ56lHOAsN5qiRqTnZnNnaekRKkenU_mk72Ag6w10=w801-h536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283134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1992" y="61016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40  Bénévoles du ski club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508104" y="3284984"/>
            <a:ext cx="227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Biathlon d’automne</a:t>
            </a:r>
            <a:endParaRPr lang="fr-FR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1944216" cy="25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H" dirty="0" smtClean="0"/>
              <a:t>Constitution du bureau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331640" y="1340768"/>
          <a:ext cx="6192687" cy="5040554"/>
        </p:xfrm>
        <a:graphic>
          <a:graphicData uri="http://schemas.openxmlformats.org/drawingml/2006/table">
            <a:tbl>
              <a:tblPr/>
              <a:tblGrid>
                <a:gridCol w="1049608"/>
                <a:gridCol w="717232"/>
                <a:gridCol w="1049608"/>
                <a:gridCol w="1049608"/>
                <a:gridCol w="1049608"/>
                <a:gridCol w="1277023"/>
              </a:tblGrid>
              <a:tr h="216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PRESIDENT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FUMEY ALAIN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03 84 51 91 72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 err="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22 Rue du vanneret,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935"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 err="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2"/>
                        </a:rPr>
                        <a:t>fumey.isabelle@wanadoo.fr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06 85 97.66.87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VICES PRESIDENTS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NEVEUX </a:t>
                      </a:r>
                      <a:r>
                        <a:rPr lang="en-US" sz="1000" b="1" i="0" u="none" strike="noStrike" dirty="0" err="1">
                          <a:latin typeface="Arial"/>
                        </a:rPr>
                        <a:t>Julien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06 89 86 92 11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 err="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1 rue de La Varée, 25240 Mouthe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3"/>
                        </a:rPr>
                        <a:t>jul.neveux@gmail.com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03 81 69 16 33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GABRY Sabine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03 81 69 23 54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Ferme Beauregard,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4"/>
                        </a:rPr>
                        <a:t>s.gabry@orange.fr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TRESORIERE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BOUVERET Stéphanie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03 84 51 98 71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1 le Voisiney Sauvonnet, 39460 Foncine le Haut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5"/>
                        </a:rPr>
                        <a:t>stephanie.bouveret@orange.fr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latin typeface="Arial"/>
                        </a:rPr>
                        <a:t>06 77 06 24 46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SECRETAIRES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Blondeau Virginie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03 81 69 12 74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10 Combe des cives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Arial"/>
                        </a:rPr>
                        <a:t>virginie.metraz@wanadoo.fr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GIACOMINO Murielle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03 81 69 25 69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sng" strike="noStrike">
                          <a:latin typeface="Arial"/>
                        </a:rPr>
                        <a:t>lieu dit Norbière, 25240 Chapelle des Bois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2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6"/>
                        </a:rPr>
                        <a:t>muriellegiacomino@orange.fr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06 70 55 54 79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Affichage à l'écran (4:3)</PresentationFormat>
  <Paragraphs>270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Constitution du bureau</vt:lpstr>
      <vt:lpstr>Diapositive 10</vt:lpstr>
      <vt:lpstr>Commission  fond-biathlon</vt:lpstr>
      <vt:lpstr> Commission Saut spécial combiné Nordique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B.Braun Melsungen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 club Mont Noir AG 20 novembre 2015</dc:title>
  <dc:creator>fumealch</dc:creator>
  <cp:lastModifiedBy>fumealch</cp:lastModifiedBy>
  <cp:revision>149</cp:revision>
  <dcterms:created xsi:type="dcterms:W3CDTF">2015-10-28T15:07:22Z</dcterms:created>
  <dcterms:modified xsi:type="dcterms:W3CDTF">2015-11-30T10:20:05Z</dcterms:modified>
</cp:coreProperties>
</file>